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2"/>
  </p:notesMasterIdLst>
  <p:handoutMasterIdLst>
    <p:handoutMasterId r:id="rId53"/>
  </p:handoutMasterIdLst>
  <p:sldIdLst>
    <p:sldId id="2142" r:id="rId2"/>
    <p:sldId id="2002" r:id="rId3"/>
    <p:sldId id="2001" r:id="rId4"/>
    <p:sldId id="2015" r:id="rId5"/>
    <p:sldId id="2121" r:id="rId6"/>
    <p:sldId id="2018" r:id="rId7"/>
    <p:sldId id="2010" r:id="rId8"/>
    <p:sldId id="2115" r:id="rId9"/>
    <p:sldId id="2004" r:id="rId10"/>
    <p:sldId id="2040" r:id="rId11"/>
    <p:sldId id="2027" r:id="rId12"/>
    <p:sldId id="2087" r:id="rId13"/>
    <p:sldId id="2136" r:id="rId14"/>
    <p:sldId id="2089" r:id="rId15"/>
    <p:sldId id="2137" r:id="rId16"/>
    <p:sldId id="2135" r:id="rId17"/>
    <p:sldId id="2100" r:id="rId18"/>
    <p:sldId id="2111" r:id="rId19"/>
    <p:sldId id="2146" r:id="rId20"/>
    <p:sldId id="2037" r:id="rId21"/>
    <p:sldId id="2079" r:id="rId22"/>
    <p:sldId id="2064" r:id="rId23"/>
    <p:sldId id="2082" r:id="rId24"/>
    <p:sldId id="2147" r:id="rId25"/>
    <p:sldId id="2086" r:id="rId26"/>
    <p:sldId id="2123" r:id="rId27"/>
    <p:sldId id="2125" r:id="rId28"/>
    <p:sldId id="2128" r:id="rId29"/>
    <p:sldId id="2126" r:id="rId30"/>
    <p:sldId id="2130" r:id="rId31"/>
    <p:sldId id="2131" r:id="rId32"/>
    <p:sldId id="2129" r:id="rId33"/>
    <p:sldId id="2080" r:id="rId34"/>
    <p:sldId id="2081" r:id="rId35"/>
    <p:sldId id="2068" r:id="rId36"/>
    <p:sldId id="2105" r:id="rId37"/>
    <p:sldId id="2106" r:id="rId38"/>
    <p:sldId id="2066" r:id="rId39"/>
    <p:sldId id="2139" r:id="rId40"/>
    <p:sldId id="2132" r:id="rId41"/>
    <p:sldId id="2133" r:id="rId42"/>
    <p:sldId id="2134" r:id="rId43"/>
    <p:sldId id="2120" r:id="rId44"/>
    <p:sldId id="2117" r:id="rId45"/>
    <p:sldId id="2118" r:id="rId46"/>
    <p:sldId id="2145" r:id="rId47"/>
    <p:sldId id="2140" r:id="rId48"/>
    <p:sldId id="2144" r:id="rId49"/>
    <p:sldId id="2141" r:id="rId50"/>
    <p:sldId id="2143" r:id="rId51"/>
  </p:sldIdLst>
  <p:sldSz cx="12192000" cy="6858000"/>
  <p:notesSz cx="6858000" cy="9144000"/>
  <p:embeddedFontLst>
    <p:embeddedFont>
      <p:font typeface="BIZ UDPゴシック" panose="020B0400000000000000" pitchFamily="50" charset="-128"/>
      <p:regular r:id="rId54"/>
      <p:bold r:id="rId55"/>
    </p:embeddedFont>
    <p:embeddedFont>
      <p:font typeface="Wingdings 3" panose="05040102010807070707" pitchFamily="18" charset="2"/>
      <p:regular r:id="rId56"/>
    </p:embeddedFont>
    <p:embeddedFont>
      <p:font typeface="游ゴシック" panose="020B0400000000000000" pitchFamily="50" charset="-128"/>
      <p:regular r:id="rId57"/>
      <p:bold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57" d="100"/>
          <a:sy n="57" d="100"/>
        </p:scale>
        <p:origin x="48" y="38"/>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2025/10/21</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11</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16</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EE05-BA7B-DEC3-97D6-34E954A1B9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04F73A-3E9A-D9AB-3AD3-F56F37BAA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994BC9-28CB-7213-E4FE-8CE46DC90DE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9675212-E592-5E1B-F1D6-7655EC383410}"/>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30574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34</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36</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37</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47</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2025/10/21</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8.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3.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zapier.com/" TargetMode="External"/><Relationship Id="rId5" Type="http://schemas.openxmlformats.org/officeDocument/2006/relationships/hyperlink" Target="https://www.make.com/" TargetMode="External"/><Relationship Id="rId4" Type="http://schemas.openxmlformats.org/officeDocument/2006/relationships/hyperlink" Target="https://n8n.i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ja-jp/microsoft-365-copilot/microsoft-copilot-studio" TargetMode="External"/><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 Id="rId5" Type="http://schemas.openxmlformats.org/officeDocument/2006/relationships/hyperlink" Target="https://learn.microsoft.com/ja-jp/microsoft-365/agents-sdk/agents-sdk-overview?tabs=csharp" TargetMode="External"/><Relationship Id="rId4" Type="http://schemas.openxmlformats.org/officeDocument/2006/relationships/hyperlink" Target="https://azure.microsoft.com/ja-jp/products/ai-foundry/agent-servic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hub.com/modelcontextprotocol" TargetMode="External"/><Relationship Id="rId7" Type="http://schemas.openxmlformats.org/officeDocument/2006/relationships/hyperlink" Target="https://jp.cdata.com/solutions/mcp/" TargetMode="External"/><Relationship Id="rId2" Type="http://schemas.openxmlformats.org/officeDocument/2006/relationships/hyperlink" Target="https://github.com/mcp" TargetMode="External"/><Relationship Id="rId1" Type="http://schemas.openxmlformats.org/officeDocument/2006/relationships/slideLayout" Target="../slideLayouts/slideLayout7.xml"/><Relationship Id="rId6" Type="http://schemas.openxmlformats.org/officeDocument/2006/relationships/hyperlink" Target="https://www.publickey1.jp/blog/25/windowsmcpaiwindows.html" TargetMode="External"/><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ujiwo/Shos.AIAgentSample/blob/master/Documents/tutorial.md" TargetMode="External"/><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9</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10</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11</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12</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16</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B3CB-DB8E-A510-4AC9-E2B02384A3C2}"/>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BA6DFC16-2A80-86BF-1FA6-02E97A18F45B}"/>
              </a:ext>
            </a:extLst>
          </p:cNvPr>
          <p:cNvPicPr>
            <a:picLocks noChangeAspect="1"/>
          </p:cNvPicPr>
          <p:nvPr/>
        </p:nvPicPr>
        <p:blipFill>
          <a:blip r:embed="rId3" cstate="print">
            <a:alphaModFix amt="25000"/>
            <a:extLst>
              <a:ext uri="{28A0092B-C50C-407E-A947-70E740481C1C}">
                <a14:useLocalDpi xmlns:a14="http://schemas.microsoft.com/office/drawing/2010/main"/>
              </a:ext>
            </a:extLst>
          </a:blip>
          <a:srcRect t="12425" b="6340"/>
          <a:stretch>
            <a:fillRect/>
          </a:stretch>
        </p:blipFill>
        <p:spPr>
          <a:xfrm>
            <a:off x="0" y="1189177"/>
            <a:ext cx="12191999" cy="5668823"/>
          </a:xfrm>
          <a:prstGeom prst="rect">
            <a:avLst/>
          </a:prstGeom>
        </p:spPr>
      </p:pic>
      <p:sp>
        <p:nvSpPr>
          <p:cNvPr id="4" name="テキスト プレースホルダー 3">
            <a:extLst>
              <a:ext uri="{FF2B5EF4-FFF2-40B4-BE49-F238E27FC236}">
                <a16:creationId xmlns:a16="http://schemas.microsoft.com/office/drawing/2014/main" id="{83DFA63C-2C63-CAFF-05E2-5B7BF1CFB28E}"/>
              </a:ext>
            </a:extLst>
          </p:cNvPr>
          <p:cNvSpPr>
            <a:spLocks noGrp="1"/>
          </p:cNvSpPr>
          <p:nvPr>
            <p:ph type="body" sz="quarter" idx="10"/>
          </p:nvPr>
        </p:nvSpPr>
        <p:spPr>
          <a:xfrm>
            <a:off x="269239" y="1189177"/>
            <a:ext cx="11653523" cy="2932021"/>
          </a:xfrm>
        </p:spPr>
        <p:txBody>
          <a:bodyPr/>
          <a:lstStyle/>
          <a:p>
            <a:r>
              <a:rPr lang="en-US" altLang="ja-JP" sz="3200" dirty="0"/>
              <a:t>AI </a:t>
            </a:r>
            <a:r>
              <a:rPr lang="ja-JP" altLang="en-US" sz="3200" dirty="0"/>
              <a:t>エージェント開発ツール</a:t>
            </a:r>
          </a:p>
          <a:p>
            <a:pPr lvl="1"/>
            <a:r>
              <a:rPr lang="en-US" altLang="ja-JP" dirty="0">
                <a:hlinkClick r:id="rId4"/>
              </a:rPr>
              <a:t>n8n</a:t>
            </a:r>
            <a:endParaRPr lang="en-US" altLang="ja-JP" dirty="0"/>
          </a:p>
          <a:p>
            <a:pPr lvl="1"/>
            <a:r>
              <a:rPr lang="en-US" altLang="ja-JP" dirty="0">
                <a:hlinkClick r:id="rId5"/>
              </a:rPr>
              <a:t>Make</a:t>
            </a:r>
            <a:endParaRPr lang="en-US" altLang="ja-JP" dirty="0"/>
          </a:p>
          <a:p>
            <a:pPr lvl="1"/>
            <a:r>
              <a:rPr lang="en-US" altLang="ja-JP" dirty="0">
                <a:hlinkClick r:id="rId6"/>
              </a:rPr>
              <a:t>Zapier</a:t>
            </a:r>
            <a:endParaRPr lang="en-US" altLang="ja-JP" dirty="0"/>
          </a:p>
        </p:txBody>
      </p:sp>
      <p:sp>
        <p:nvSpPr>
          <p:cNvPr id="3" name="タイトル 2">
            <a:extLst>
              <a:ext uri="{FF2B5EF4-FFF2-40B4-BE49-F238E27FC236}">
                <a16:creationId xmlns:a16="http://schemas.microsoft.com/office/drawing/2014/main" id="{7E6154D4-B6BF-29EB-A731-382847655A13}"/>
              </a:ext>
            </a:extLst>
          </p:cNvPr>
          <p:cNvSpPr>
            <a:spLocks noGrp="1"/>
          </p:cNvSpPr>
          <p:nvPr>
            <p:ph type="title"/>
          </p:nvPr>
        </p:nvSpPr>
        <p:spPr/>
        <p:txBody>
          <a:bodyPr/>
          <a:lstStyle/>
          <a:p>
            <a:r>
              <a:rPr lang="en-US" altLang="ja-JP" dirty="0"/>
              <a:t>AI </a:t>
            </a:r>
            <a:r>
              <a:rPr lang="ja-JP" altLang="en-US" dirty="0"/>
              <a:t>エージェント開発</a:t>
            </a:r>
          </a:p>
        </p:txBody>
      </p:sp>
      <p:sp>
        <p:nvSpPr>
          <p:cNvPr id="2" name="スライド番号プレースホルダー 1">
            <a:extLst>
              <a:ext uri="{FF2B5EF4-FFF2-40B4-BE49-F238E27FC236}">
                <a16:creationId xmlns:a16="http://schemas.microsoft.com/office/drawing/2014/main" id="{6C867BEF-978A-C64E-E2AB-AC02BD9E90DA}"/>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spTree>
    <p:extLst>
      <p:ext uri="{BB962C8B-B14F-4D97-AF65-F5344CB8AC3E}">
        <p14:creationId xmlns:p14="http://schemas.microsoft.com/office/powerpoint/2010/main" val="147926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E8E6C9-B2C7-8F93-E522-20489BA3DA31}"/>
              </a:ext>
            </a:extLst>
          </p:cNvPr>
          <p:cNvSpPr>
            <a:spLocks noGrp="1"/>
          </p:cNvSpPr>
          <p:nvPr>
            <p:ph type="body" sz="quarter" idx="10"/>
          </p:nvPr>
        </p:nvSpPr>
        <p:spPr>
          <a:xfrm>
            <a:off x="269239" y="1189177"/>
            <a:ext cx="11653523" cy="3229282"/>
          </a:xfrm>
        </p:spPr>
        <p:txBody>
          <a:bodyPr/>
          <a:lstStyle/>
          <a:p>
            <a:r>
              <a:rPr lang="en-US" altLang="ja-JP" sz="3200" dirty="0">
                <a:hlinkClick r:id="rId2"/>
              </a:rPr>
              <a:t>Microsoft Agent Framework</a:t>
            </a:r>
            <a:endParaRPr lang="en-US" altLang="ja-JP" sz="3200" dirty="0"/>
          </a:p>
          <a:p>
            <a:r>
              <a:rPr lang="en-US" altLang="ja-JP" sz="3200" dirty="0">
                <a:hlinkClick r:id="rId3"/>
              </a:rPr>
              <a:t>Microsoft Copilot Studio</a:t>
            </a:r>
            <a:endParaRPr lang="en-US" altLang="ja-JP" sz="3200" dirty="0"/>
          </a:p>
          <a:p>
            <a:r>
              <a:rPr lang="en-US" altLang="ja-JP" sz="3200" dirty="0">
                <a:hlinkClick r:id="rId4"/>
              </a:rPr>
              <a:t>Azure AI Foundry Agent Service | Microsoft Azure</a:t>
            </a:r>
            <a:endParaRPr lang="en-US" altLang="ja-JP" sz="3200" dirty="0">
              <a:hlinkClick r:id="rId5"/>
            </a:endParaRPr>
          </a:p>
          <a:p>
            <a:r>
              <a:rPr lang="en-US" altLang="ja-JP" sz="3200" dirty="0">
                <a:hlinkClick r:id="rId5"/>
              </a:rPr>
              <a:t>Microsoft 365 Agents SDK</a:t>
            </a:r>
            <a:endParaRPr kumimoji="1" lang="ja-JP" altLang="en-US" sz="3200" dirty="0"/>
          </a:p>
        </p:txBody>
      </p:sp>
      <p:sp>
        <p:nvSpPr>
          <p:cNvPr id="3" name="タイトル 2">
            <a:extLst>
              <a:ext uri="{FF2B5EF4-FFF2-40B4-BE49-F238E27FC236}">
                <a16:creationId xmlns:a16="http://schemas.microsoft.com/office/drawing/2014/main" id="{7A057CE1-6FF1-A9BB-19C1-0A18E817D662}"/>
              </a:ext>
            </a:extLst>
          </p:cNvPr>
          <p:cNvSpPr>
            <a:spLocks noGrp="1"/>
          </p:cNvSpPr>
          <p:nvPr>
            <p:ph type="title"/>
          </p:nvPr>
        </p:nvSpPr>
        <p:spPr/>
        <p:txBody>
          <a:bodyPr/>
          <a:lstStyle/>
          <a:p>
            <a:r>
              <a:rPr kumimoji="1" lang="ja-JP" altLang="en-US" dirty="0"/>
              <a:t>マイクロソフト技術での</a:t>
            </a:r>
            <a:r>
              <a:rPr kumimoji="1" lang="en-US" altLang="ja-JP" dirty="0"/>
              <a:t>AI</a:t>
            </a:r>
            <a:r>
              <a:rPr kumimoji="1" lang="ja-JP" altLang="en-US" dirty="0"/>
              <a:t>エージェントの開発 </a:t>
            </a:r>
          </a:p>
        </p:txBody>
      </p:sp>
      <p:sp>
        <p:nvSpPr>
          <p:cNvPr id="4" name="スライド番号プレースホルダー 3">
            <a:extLst>
              <a:ext uri="{FF2B5EF4-FFF2-40B4-BE49-F238E27FC236}">
                <a16:creationId xmlns:a16="http://schemas.microsoft.com/office/drawing/2014/main" id="{300F1309-B828-860B-2987-46B6DDD32F4F}"/>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dirty="0"/>
          </a:p>
        </p:txBody>
      </p:sp>
    </p:spTree>
    <p:extLst>
      <p:ext uri="{BB962C8B-B14F-4D97-AF65-F5344CB8AC3E}">
        <p14:creationId xmlns:p14="http://schemas.microsoft.com/office/powerpoint/2010/main" val="13278331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19</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20</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2540271"/>
            <a:ext cx="6972911" cy="4202818"/>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3200" dirty="0">
              <a:solidFill>
                <a:schemeClr val="tx1">
                  <a:lumMod val="75000"/>
                  <a:lumOff val="25000"/>
                </a:schemeClr>
              </a:solidFill>
            </a:endParaRPr>
          </a:p>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000" dirty="0">
                <a:solidFill>
                  <a:schemeClr val="tx1">
                    <a:lumMod val="75000"/>
                    <a:lumOff val="25000"/>
                  </a:schemeClr>
                </a:solidFill>
              </a:rPr>
              <a:t>Python, TypeScript, Java, Kotlin, C#, Swift</a:t>
            </a:r>
          </a:p>
          <a:p>
            <a:pPr defTabSz="457200">
              <a:lnSpc>
                <a:spcPct val="140000"/>
              </a:lnSpc>
              <a:spcBef>
                <a:spcPts val="1000"/>
              </a:spcBef>
            </a:pP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21</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22</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70B-B34D-47A6-2743-E4790C157045}"/>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BED40E-7EC9-EB29-15EF-821CF4E78BF4}"/>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en-US" altLang="ja-JP" sz="2800" dirty="0">
                <a:hlinkClick r:id="rId2"/>
              </a:rPr>
              <a:t>MCP Registry | GitHub</a:t>
            </a:r>
            <a:endParaRPr lang="en-US" altLang="ja-JP" sz="2800" dirty="0">
              <a:solidFill>
                <a:schemeClr val="tx1">
                  <a:lumMod val="75000"/>
                  <a:lumOff val="25000"/>
                </a:schemeClr>
              </a:solidFill>
              <a:hlinkClick r:id="rId3"/>
            </a:endParaRPr>
          </a:p>
          <a:p>
            <a:pPr defTabSz="457200">
              <a:lnSpc>
                <a:spcPct val="140000"/>
              </a:lnSpc>
              <a:spcBef>
                <a:spcPts val="1000"/>
              </a:spcBef>
            </a:pPr>
            <a:r>
              <a:rPr lang="en-US" altLang="ja-JP" sz="2800" dirty="0">
                <a:solidFill>
                  <a:schemeClr val="tx1">
                    <a:lumMod val="75000"/>
                    <a:lumOff val="25000"/>
                  </a:schemeClr>
                </a:solidFill>
                <a:hlinkClick r:id="rId3"/>
              </a:rPr>
              <a:t>Model Context Protocol | GitHub</a:t>
            </a:r>
            <a:endParaRPr lang="en-US" altLang="ja-JP" sz="2800" dirty="0">
              <a:solidFill>
                <a:schemeClr val="tx1">
                  <a:lumMod val="75000"/>
                  <a:lumOff val="25000"/>
                </a:schemeClr>
              </a:solidFill>
            </a:endParaRPr>
          </a:p>
          <a:p>
            <a:pPr lvl="1"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defTabSz="457200">
              <a:lnSpc>
                <a:spcPct val="140000"/>
              </a:lnSpc>
              <a:spcBef>
                <a:spcPts val="1000"/>
              </a:spcBef>
            </a:pPr>
            <a:r>
              <a:rPr lang="en-US" altLang="ja-JP" sz="2800" dirty="0">
                <a:solidFill>
                  <a:schemeClr val="tx1">
                    <a:lumMod val="75000"/>
                    <a:lumOff val="25000"/>
                  </a:schemeClr>
                </a:solidFill>
                <a:hlinkClick r:id="rId5"/>
              </a:rPr>
              <a:t>Official Microsoft MCP (Model Context Protocol) server</a:t>
            </a:r>
            <a:endParaRPr lang="en-US" altLang="ja-JP" sz="2800" dirty="0">
              <a:solidFill>
                <a:schemeClr val="tx1">
                  <a:lumMod val="75000"/>
                  <a:lumOff val="25000"/>
                </a:schemeClr>
              </a:solidFill>
            </a:endParaRPr>
          </a:p>
          <a:p>
            <a:pPr lvl="1" defTabSz="457200">
              <a:lnSpc>
                <a:spcPct val="140000"/>
              </a:lnSpc>
              <a:spcBef>
                <a:spcPts val="1000"/>
              </a:spcBef>
            </a:pPr>
            <a:r>
              <a:rPr lang="ja-JP" altLang="en-US" sz="2400" dirty="0">
                <a:hlinkClick r:id="rId6"/>
              </a:rPr>
              <a:t>マイクロソフト、</a:t>
            </a:r>
            <a:r>
              <a:rPr lang="en-US" altLang="ja-JP" sz="2400" dirty="0">
                <a:hlinkClick r:id="rId6"/>
              </a:rPr>
              <a:t>Windows</a:t>
            </a:r>
            <a:r>
              <a:rPr lang="ja-JP" altLang="en-US" sz="2400" dirty="0">
                <a:hlinkClick r:id="rId6"/>
              </a:rPr>
              <a:t>が</a:t>
            </a:r>
            <a:r>
              <a:rPr lang="en-US" altLang="ja-JP" sz="2400" dirty="0">
                <a:hlinkClick r:id="rId6"/>
              </a:rPr>
              <a:t>MCP</a:t>
            </a:r>
            <a:r>
              <a:rPr lang="ja-JP" altLang="en-US" sz="2400" dirty="0">
                <a:hlinkClick r:id="rId6"/>
              </a:rPr>
              <a:t>をサポートすると発表</a:t>
            </a:r>
            <a:endParaRPr lang="en-US" altLang="ja-JP" sz="2400" dirty="0">
              <a:solidFill>
                <a:schemeClr val="tx1">
                  <a:lumMod val="75000"/>
                  <a:lumOff val="25000"/>
                </a:schemeClr>
              </a:solidFill>
            </a:endParaRPr>
          </a:p>
          <a:p>
            <a:pPr defTabSz="457200">
              <a:lnSpc>
                <a:spcPct val="140000"/>
              </a:lnSpc>
              <a:spcBef>
                <a:spcPts val="1000"/>
              </a:spcBef>
            </a:pPr>
            <a:r>
              <a:rPr lang="en-US" altLang="ja-JP" sz="2800" dirty="0">
                <a:hlinkClick r:id="rId7"/>
              </a:rPr>
              <a:t>CData MCP Servers</a:t>
            </a:r>
            <a:endParaRPr lang="en-US" altLang="ja-JP" sz="28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F6A7CB85-3E2B-CC5E-8734-C820184ABF67}"/>
              </a:ext>
            </a:extLst>
          </p:cNvPr>
          <p:cNvSpPr>
            <a:spLocks noGrp="1"/>
          </p:cNvSpPr>
          <p:nvPr>
            <p:ph type="title"/>
          </p:nvPr>
        </p:nvSpPr>
        <p:spPr/>
        <p:txBody>
          <a:bodyPr vert="horz" lIns="91440" tIns="45720" rIns="91440" bIns="45720" rtlCol="0" anchor="t">
            <a:normAutofit/>
          </a:bodyPr>
          <a:lstStyle/>
          <a:p>
            <a:pPr defTabSz="457200"/>
            <a:r>
              <a:rPr lang="ja-JP" altLang="en-US" sz="2800" dirty="0"/>
              <a:t>多数の </a:t>
            </a:r>
            <a:r>
              <a:rPr lang="en-US" altLang="ja-JP" sz="2800" dirty="0"/>
              <a:t>MCP </a:t>
            </a:r>
            <a:r>
              <a:rPr lang="ja-JP" altLang="en-US" sz="2800" dirty="0"/>
              <a:t>サーバー</a:t>
            </a:r>
            <a:endParaRPr kumimoji="1" lang="en-US" altLang="ja-JP" sz="2800" dirty="0"/>
          </a:p>
        </p:txBody>
      </p:sp>
      <p:sp>
        <p:nvSpPr>
          <p:cNvPr id="4" name="スライド番号プレースホルダー 3">
            <a:extLst>
              <a:ext uri="{FF2B5EF4-FFF2-40B4-BE49-F238E27FC236}">
                <a16:creationId xmlns:a16="http://schemas.microsoft.com/office/drawing/2014/main" id="{4D4B6428-CA54-003C-CC09-B88A07A3F565}"/>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23</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FF104E54-EAA2-59D3-C849-CACF2BCB5DA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10124779" y="3942242"/>
            <a:ext cx="2102546" cy="2595057"/>
          </a:xfrm>
          <a:prstGeom prst="rect">
            <a:avLst/>
          </a:prstGeom>
        </p:spPr>
      </p:pic>
    </p:spTree>
    <p:extLst>
      <p:ext uri="{BB962C8B-B14F-4D97-AF65-F5344CB8AC3E}">
        <p14:creationId xmlns:p14="http://schemas.microsoft.com/office/powerpoint/2010/main" val="4245804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24</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38</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3</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dirty="0" err="1"/>
              <a:t>SemanticKernel</a:t>
            </a:r>
            <a:r>
              <a:rPr lang="en-US" altLang="ja-JP" dirty="0"/>
              <a:t> (AI</a:t>
            </a:r>
            <a:r>
              <a:rPr lang="ja-JP" altLang="en-US" dirty="0"/>
              <a:t>エージェント構築用ミドルウェア</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39</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40</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41</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44</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509842"/>
          </a:xfrm>
        </p:spPr>
        <p:txBody>
          <a:bodyPr/>
          <a:lstStyle/>
          <a:p>
            <a:r>
              <a:rPr lang="en-US" altLang="ja-JP" sz="2600" dirty="0"/>
              <a:t>LLM</a:t>
            </a:r>
            <a:r>
              <a:rPr lang="ja-JP" altLang="en-US" sz="2600" dirty="0"/>
              <a:t>を簡単に使える</a:t>
            </a:r>
          </a:p>
          <a:p>
            <a:r>
              <a:rPr lang="ja-JP" altLang="en-US" sz="2600" dirty="0"/>
              <a:t>マルチエージェント対応</a:t>
            </a:r>
          </a:p>
          <a:p>
            <a:r>
              <a:rPr lang="en-US" altLang="ja-JP" sz="2600" dirty="0"/>
              <a:t>Thread (</a:t>
            </a:r>
            <a:r>
              <a:rPr lang="ja-JP" altLang="en-US" sz="2600" dirty="0"/>
              <a:t>会話の状態・履歴などを管理</a:t>
            </a:r>
            <a:r>
              <a:rPr lang="en-US" altLang="ja-JP" sz="2600" dirty="0"/>
              <a:t>) </a:t>
            </a:r>
            <a:r>
              <a:rPr lang="ja-JP" altLang="en-US" sz="2600" dirty="0"/>
              <a:t>対応</a:t>
            </a:r>
          </a:p>
          <a:p>
            <a:r>
              <a:rPr lang="ja-JP" altLang="en-US" sz="2600" dirty="0"/>
              <a:t>ワークフロー対応</a:t>
            </a:r>
          </a:p>
          <a:p>
            <a:r>
              <a:rPr lang="en-US" altLang="ja-JP" sz="2600" dirty="0"/>
              <a:t>MCP</a:t>
            </a:r>
            <a:r>
              <a:rPr lang="ja-JP" altLang="en-US" sz="2600" dirty="0"/>
              <a:t>サーバー等のツールを簡単に使える</a:t>
            </a:r>
          </a:p>
          <a:p>
            <a:r>
              <a:rPr lang="en-US" altLang="ja-JP" sz="2600" dirty="0"/>
              <a:t>A2A </a:t>
            </a:r>
            <a:r>
              <a:rPr lang="ja-JP" altLang="en-US" sz="2600" dirty="0"/>
              <a:t>対応</a:t>
            </a:r>
          </a:p>
          <a:p>
            <a:r>
              <a:rPr lang="en-US" altLang="ja-JP" sz="2600" dirty="0"/>
              <a:t>Microsoft Copilot Studio </a:t>
            </a:r>
            <a:r>
              <a:rPr lang="ja-JP" altLang="en-US" sz="2600" dirty="0"/>
              <a:t>との連携機能</a:t>
            </a:r>
            <a:endParaRPr lang="en-US" altLang="ja-JP" sz="2600" dirty="0"/>
          </a:p>
          <a:p>
            <a:r>
              <a:rPr lang="ja-JP" altLang="en-US" sz="26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45</a:t>
            </a:fld>
            <a:endParaRPr kumimoji="1" lang="ja-JP" altLang="en-US" dirty="0"/>
          </a:p>
        </p:txBody>
      </p:sp>
    </p:spTree>
    <p:extLst>
      <p:ext uri="{BB962C8B-B14F-4D97-AF65-F5344CB8AC3E}">
        <p14:creationId xmlns:p14="http://schemas.microsoft.com/office/powerpoint/2010/main" val="10872951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47</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3"/>
              </a:rPr>
              <a:t>チュートリアル</a:t>
            </a:r>
            <a:br>
              <a:rPr lang="en-US" altLang="ja-JP" sz="4800" dirty="0">
                <a:solidFill>
                  <a:schemeClr val="accent1"/>
                </a:solidFill>
              </a:rPr>
            </a:br>
            <a:r>
              <a:rPr lang="ja-JP" altLang="en-US" sz="1400" dirty="0">
                <a:hlinkClick r:id="rId3"/>
              </a:rPr>
              <a:t>こちら</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48</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49</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5</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6</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7</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8</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1694</Words>
  <Application>Microsoft Office PowerPoint</Application>
  <PresentationFormat>ワイド画面</PresentationFormat>
  <Paragraphs>335</Paragraphs>
  <Slides>50</Slides>
  <Notes>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50</vt:i4>
      </vt:variant>
    </vt:vector>
  </HeadingPairs>
  <TitlesOfParts>
    <vt:vector size="54" baseType="lpstr">
      <vt:lpstr>游ゴシック</vt:lpstr>
      <vt:lpstr>Wingdings 3</vt:lpstr>
      <vt:lpstr>BIZ UDPゴシック</vt:lpstr>
      <vt:lpstr>1_ファセット</vt:lpstr>
      <vt:lpstr>ITエンジニア (Developer) 向け AIエージェント開発 ハンズオンセミナー</vt:lpstr>
      <vt:lpstr>社内での取り組み</vt:lpstr>
      <vt:lpstr>社外での取り組み</vt:lpstr>
      <vt:lpstr>アジェンダ</vt:lpstr>
      <vt:lpstr>前回の復習 </vt:lpstr>
      <vt:lpstr>生成AI</vt:lpstr>
      <vt:lpstr>生成AI</vt:lpstr>
      <vt:lpstr>LLM (Large Language Models:大規模言語モデル)</vt:lpstr>
      <vt:lpstr>PowerPoint プレゼンテーション</vt:lpstr>
      <vt:lpstr>AIエージェント</vt:lpstr>
      <vt:lpstr>生成AIとAIエージェント</vt:lpstr>
      <vt:lpstr>AIエージェントの例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AIエージェントの例</vt:lpstr>
      <vt:lpstr>AI エージェント開発</vt:lpstr>
      <vt:lpstr>マイクロソフト技術でのAIエージェントの開発 </vt:lpstr>
      <vt:lpstr>MCP (Model Context Protocol)</vt:lpstr>
      <vt:lpstr>MCP (Model Context Protocol)</vt:lpstr>
      <vt:lpstr>MCP (Model Context Protocol)</vt:lpstr>
      <vt:lpstr>MCP Server</vt:lpstr>
      <vt:lpstr>多数の MCP サーバー</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AIエージェントとMCPサーバーの開発</vt:lpstr>
      <vt:lpstr>SemanticKernel (AIエージェント構築用ミドルウェア)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MCP サーバーと MCP クライアントの開発</vt:lpstr>
      <vt:lpstr>【参考】 AIエージェントのログ (LLMへの指示の例)</vt:lpstr>
      <vt:lpstr>チュートリアル こちら</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2025-10-21T06:42:59Z</dcterms:modified>
</cp:coreProperties>
</file>